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2" r:id="rId1"/>
  </p:sldMasterIdLst>
  <p:notesMasterIdLst>
    <p:notesMasterId r:id="rId12"/>
  </p:notesMasterIdLst>
  <p:sldIdLst>
    <p:sldId id="256" r:id="rId2"/>
    <p:sldId id="257" r:id="rId3"/>
    <p:sldId id="258" r:id="rId4"/>
    <p:sldId id="259" r:id="rId5"/>
    <p:sldId id="266" r:id="rId6"/>
    <p:sldId id="260" r:id="rId7"/>
    <p:sldId id="261" r:id="rId8"/>
    <p:sldId id="262" r:id="rId9"/>
    <p:sldId id="263"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5161" autoAdjust="0"/>
  </p:normalViewPr>
  <p:slideViewPr>
    <p:cSldViewPr snapToGrid="0" snapToObjects="1">
      <p:cViewPr varScale="1">
        <p:scale>
          <a:sx n="58" d="100"/>
          <a:sy n="58" d="100"/>
        </p:scale>
        <p:origin x="-1352"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DD4F1D-85E4-F34D-A857-B11C51027474}" type="datetimeFigureOut">
              <a:rPr lang="en-US" smtClean="0"/>
              <a:t>11/27/15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88BEC2-59BF-0840-988D-E6C9B309DF6D}" type="slidenum">
              <a:rPr lang="en-US" smtClean="0"/>
              <a:t>‹#›</a:t>
            </a:fld>
            <a:endParaRPr lang="en-US"/>
          </a:p>
        </p:txBody>
      </p:sp>
    </p:spTree>
    <p:extLst>
      <p:ext uri="{BB962C8B-B14F-4D97-AF65-F5344CB8AC3E}">
        <p14:creationId xmlns:p14="http://schemas.microsoft.com/office/powerpoint/2010/main" val="44745070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Book</a:t>
            </a:r>
            <a:r>
              <a:rPr lang="en-US" baseline="0" dirty="0" smtClean="0"/>
              <a:t> is cut into 3 sections: </a:t>
            </a:r>
            <a:r>
              <a:rPr lang="en-US" dirty="0" smtClean="0"/>
              <a:t>Indiana, Michigan, &amp; Ohio</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Indiana:</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Land</a:t>
            </a:r>
            <a:r>
              <a:rPr lang="en-US" baseline="0" dirty="0" smtClean="0"/>
              <a:t> – Fertile lowlands with dark, rich soil. Mineral rich area, oil wells, coal mines, limestone caves</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History – William Henry Harrison was the first governor,</a:t>
            </a:r>
            <a:r>
              <a:rPr lang="en-US" baseline="0" dirty="0" smtClean="0"/>
              <a:t> Fort Wayne was originally a trading post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People – Astronaut Virgil Ivan “Gus” Grissom was the first American to make two trips into space</a:t>
            </a:r>
            <a:endParaRPr lang="en-US" dirty="0" smtClean="0"/>
          </a:p>
        </p:txBody>
      </p:sp>
      <p:sp>
        <p:nvSpPr>
          <p:cNvPr id="4" name="Slide Number Placeholder 3"/>
          <p:cNvSpPr>
            <a:spLocks noGrp="1"/>
          </p:cNvSpPr>
          <p:nvPr>
            <p:ph type="sldNum" sz="quarter" idx="10"/>
          </p:nvPr>
        </p:nvSpPr>
        <p:spPr/>
        <p:txBody>
          <a:bodyPr/>
          <a:lstStyle/>
          <a:p>
            <a:fld id="{E588BEC2-59BF-0840-988D-E6C9B309DF6D}" type="slidenum">
              <a:rPr lang="en-US" smtClean="0"/>
              <a:t>2</a:t>
            </a:fld>
            <a:endParaRPr lang="en-US"/>
          </a:p>
        </p:txBody>
      </p:sp>
    </p:spTree>
    <p:extLst>
      <p:ext uri="{BB962C8B-B14F-4D97-AF65-F5344CB8AC3E}">
        <p14:creationId xmlns:p14="http://schemas.microsoft.com/office/powerpoint/2010/main" val="19201709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Book</a:t>
            </a:r>
            <a:r>
              <a:rPr lang="en-US" baseline="0" dirty="0" smtClean="0"/>
              <a:t> authors that don</a:t>
            </a:r>
            <a:r>
              <a:rPr lang="fr-FR" baseline="0" dirty="0" smtClean="0"/>
              <a:t>’</a:t>
            </a:r>
            <a:r>
              <a:rPr lang="en-US" baseline="0" dirty="0" smtClean="0"/>
              <a:t>t have much qualification but receive professional aid to create the book.</a:t>
            </a:r>
            <a:endParaRPr lang="en-US" dirty="0"/>
          </a:p>
        </p:txBody>
      </p:sp>
      <p:sp>
        <p:nvSpPr>
          <p:cNvPr id="4" name="Slide Number Placeholder 3"/>
          <p:cNvSpPr>
            <a:spLocks noGrp="1"/>
          </p:cNvSpPr>
          <p:nvPr>
            <p:ph type="sldNum" sz="quarter" idx="10"/>
          </p:nvPr>
        </p:nvSpPr>
        <p:spPr/>
        <p:txBody>
          <a:bodyPr/>
          <a:lstStyle/>
          <a:p>
            <a:fld id="{E588BEC2-59BF-0840-988D-E6C9B309DF6D}" type="slidenum">
              <a:rPr lang="en-US" smtClean="0"/>
              <a:t>3</a:t>
            </a:fld>
            <a:endParaRPr lang="en-US"/>
          </a:p>
        </p:txBody>
      </p:sp>
    </p:spTree>
    <p:extLst>
      <p:ext uri="{BB962C8B-B14F-4D97-AF65-F5344CB8AC3E}">
        <p14:creationId xmlns:p14="http://schemas.microsoft.com/office/powerpoint/2010/main" val="4076669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Text</a:t>
            </a:r>
            <a:r>
              <a:rPr lang="en-US" baseline="0" dirty="0" smtClean="0"/>
              <a:t> talked about: not ruling out old books</a:t>
            </a:r>
            <a:endParaRPr lang="en-US" dirty="0"/>
          </a:p>
        </p:txBody>
      </p:sp>
      <p:sp>
        <p:nvSpPr>
          <p:cNvPr id="4" name="Slide Number Placeholder 3"/>
          <p:cNvSpPr>
            <a:spLocks noGrp="1"/>
          </p:cNvSpPr>
          <p:nvPr>
            <p:ph type="sldNum" sz="quarter" idx="10"/>
          </p:nvPr>
        </p:nvSpPr>
        <p:spPr/>
        <p:txBody>
          <a:bodyPr/>
          <a:lstStyle/>
          <a:p>
            <a:fld id="{E588BEC2-59BF-0840-988D-E6C9B309DF6D}" type="slidenum">
              <a:rPr lang="en-US" smtClean="0"/>
              <a:t>5</a:t>
            </a:fld>
            <a:endParaRPr lang="en-US"/>
          </a:p>
        </p:txBody>
      </p:sp>
    </p:spTree>
    <p:extLst>
      <p:ext uri="{BB962C8B-B14F-4D97-AF65-F5344CB8AC3E}">
        <p14:creationId xmlns:p14="http://schemas.microsoft.com/office/powerpoint/2010/main" val="3607378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a:t>
            </a:r>
            <a:r>
              <a:rPr lang="en-US" dirty="0" err="1" smtClean="0"/>
              <a:t>ppl</a:t>
            </a:r>
            <a:r>
              <a:rPr lang="en-US" dirty="0" smtClean="0"/>
              <a:t> say this but others say this</a:t>
            </a:r>
          </a:p>
          <a:p>
            <a:r>
              <a:rPr lang="en-US" dirty="0" smtClean="0"/>
              <a:t>Its is often believed that … but actually</a:t>
            </a:r>
            <a:r>
              <a:rPr lang="en-US" baseline="0" dirty="0" smtClean="0"/>
              <a:t> … happened</a:t>
            </a:r>
          </a:p>
          <a:p>
            <a:endParaRPr lang="en-US" baseline="0" dirty="0" smtClean="0"/>
          </a:p>
          <a:p>
            <a:r>
              <a:rPr lang="en-US" baseline="0" dirty="0" smtClean="0"/>
              <a:t>Quote p31 “in 1660”– Native Americans had to play some role. Help the settlers? Against the development of the settlement? What hardships did the Europeans have to overcome? (Europeans came and settled there. That’s that!) I Its elementary but 1 or 2 sentences on the matter won't hurt and it would more depth to the book.</a:t>
            </a:r>
            <a:endParaRPr lang="en-US" dirty="0"/>
          </a:p>
        </p:txBody>
      </p:sp>
      <p:sp>
        <p:nvSpPr>
          <p:cNvPr id="4" name="Slide Number Placeholder 3"/>
          <p:cNvSpPr>
            <a:spLocks noGrp="1"/>
          </p:cNvSpPr>
          <p:nvPr>
            <p:ph type="sldNum" sz="quarter" idx="10"/>
          </p:nvPr>
        </p:nvSpPr>
        <p:spPr/>
        <p:txBody>
          <a:bodyPr/>
          <a:lstStyle/>
          <a:p>
            <a:fld id="{E588BEC2-59BF-0840-988D-E6C9B309DF6D}" type="slidenum">
              <a:rPr lang="en-US" smtClean="0"/>
              <a:t>7</a:t>
            </a:fld>
            <a:endParaRPr lang="en-US"/>
          </a:p>
        </p:txBody>
      </p:sp>
    </p:spTree>
    <p:extLst>
      <p:ext uri="{BB962C8B-B14F-4D97-AF65-F5344CB8AC3E}">
        <p14:creationId xmlns:p14="http://schemas.microsoft.com/office/powerpoint/2010/main" val="373020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THE</a:t>
            </a:r>
            <a:r>
              <a:rPr lang="en-US" baseline="0" smtClean="0"/>
              <a:t> END OF SLIDE</a:t>
            </a:r>
            <a:endParaRPr lang="en-US" smtClean="0"/>
          </a:p>
          <a:p>
            <a:r>
              <a:rPr lang="en-US" dirty="0" smtClean="0"/>
              <a:t>Well organized is important for non-fiction/informational book</a:t>
            </a:r>
            <a:r>
              <a:rPr lang="en-US" baseline="0" dirty="0" smtClean="0"/>
              <a:t> like this b/ it helps to fins information</a:t>
            </a:r>
            <a:endParaRPr lang="en-US" dirty="0"/>
          </a:p>
        </p:txBody>
      </p:sp>
      <p:sp>
        <p:nvSpPr>
          <p:cNvPr id="4" name="Slide Number Placeholder 3"/>
          <p:cNvSpPr>
            <a:spLocks noGrp="1"/>
          </p:cNvSpPr>
          <p:nvPr>
            <p:ph type="sldNum" sz="quarter" idx="10"/>
          </p:nvPr>
        </p:nvSpPr>
        <p:spPr/>
        <p:txBody>
          <a:bodyPr/>
          <a:lstStyle/>
          <a:p>
            <a:fld id="{E588BEC2-59BF-0840-988D-E6C9B309DF6D}" type="slidenum">
              <a:rPr lang="en-US" smtClean="0"/>
              <a:t>8</a:t>
            </a:fld>
            <a:endParaRPr lang="en-US"/>
          </a:p>
        </p:txBody>
      </p:sp>
    </p:spTree>
    <p:extLst>
      <p:ext uri="{BB962C8B-B14F-4D97-AF65-F5344CB8AC3E}">
        <p14:creationId xmlns:p14="http://schemas.microsoft.com/office/powerpoint/2010/main" val="59682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over-TextureForeGround.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1371600" y="1796303"/>
            <a:ext cx="7086600" cy="1847850"/>
          </a:xfrm>
        </p:spPr>
        <p:txBody>
          <a:bodyPr vert="horz" lIns="91440" tIns="45720" rIns="91440" bIns="45720" rtlCol="0" anchor="b" anchorCtr="0">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71600" y="3666565"/>
            <a:ext cx="7086600" cy="1752600"/>
          </a:xfrm>
        </p:spPr>
        <p:txBody>
          <a:bodyPr vert="horz" lIns="91440" tIns="45720" rIns="91440" bIns="45720" rtlCol="0" anchor="t" anchorCtr="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988423" y="6221506"/>
            <a:ext cx="2743200" cy="365125"/>
          </a:xfrm>
        </p:spPr>
        <p:txBody>
          <a:bodyPr/>
          <a:lstStyle/>
          <a:p>
            <a:pPr algn="ctr" eaLnBrk="1" latinLnBrk="0" hangingPunct="1"/>
            <a:fld id="{23A271A1-F6D6-438B-A432-4747EE7ECD40}" type="datetimeFigureOut">
              <a:rPr lang="en-US" smtClean="0"/>
              <a:pPr algn="ctr" eaLnBrk="1" latinLnBrk="0" hangingPunct="1"/>
              <a:t>11/27/15</a:t>
            </a:fld>
            <a:endParaRPr lang="en-US" sz="2000" dirty="0">
              <a:solidFill>
                <a:srgbClr val="FFFFFF"/>
              </a:solidFill>
            </a:endParaRPr>
          </a:p>
        </p:txBody>
      </p:sp>
      <p:sp>
        <p:nvSpPr>
          <p:cNvPr id="5" name="Footer Placeholder 4"/>
          <p:cNvSpPr>
            <a:spLocks noGrp="1"/>
          </p:cNvSpPr>
          <p:nvPr>
            <p:ph type="ftr" sz="quarter" idx="11"/>
          </p:nvPr>
        </p:nvSpPr>
        <p:spPr>
          <a:xfrm>
            <a:off x="1295400" y="6221506"/>
            <a:ext cx="2743200" cy="365125"/>
          </a:xfrm>
        </p:spPr>
        <p:txBody>
          <a:bodyPr/>
          <a:lstStyle/>
          <a:p>
            <a:pPr algn="r" eaLnBrk="1" latinLnBrk="0" hangingPunct="1"/>
            <a:endParaRPr kumimoji="0" lang="en-US" dirty="0">
              <a:solidFill>
                <a:schemeClr val="tx2"/>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9025" y="3765177"/>
            <a:ext cx="7272338" cy="1098176"/>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578013" y="777240"/>
            <a:ext cx="4294363" cy="2866913"/>
          </a:xfrm>
          <a:ln w="76200" cmpd="dbl">
            <a:solidFill>
              <a:schemeClr val="tx1"/>
            </a:solidFill>
            <a:miter lim="800000"/>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1089025" y="4867836"/>
            <a:ext cx="7272338" cy="1264022"/>
          </a:xfrm>
        </p:spPr>
        <p:txBody>
          <a:bodyPr vert="horz" lIns="91440" tIns="45720" rIns="91440" bIns="45720" rtlCol="0">
            <a:normAutofit/>
          </a:bodyPr>
          <a:lstStyle>
            <a:lvl1pPr marL="0" indent="0" algn="ctr">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11/27/15</a:t>
            </a:fld>
            <a:endParaRPr lang="en-US" sz="1400" dirty="0">
              <a:solidFill>
                <a:schemeClr val="tx2"/>
              </a:solidFill>
            </a:endParaRPr>
          </a:p>
        </p:txBody>
      </p:sp>
      <p:sp>
        <p:nvSpPr>
          <p:cNvPr id="6" name="Footer Placeholder 5"/>
          <p:cNvSpPr>
            <a:spLocks noGrp="1"/>
          </p:cNvSpPr>
          <p:nvPr>
            <p:ph type="ftr" sz="quarter" idx="11"/>
          </p:nvPr>
        </p:nvSpPr>
        <p:spPr/>
        <p:txBody>
          <a:bodyPr/>
          <a:lstStyle/>
          <a:p>
            <a:pPr algn="r" eaLnBrk="1" latinLnBrk="0" hangingPunct="1"/>
            <a:endParaRPr kumimoji="0" lang="en-US" sz="1400" dirty="0">
              <a:solidFill>
                <a:schemeClr val="tx2"/>
              </a:solidFill>
            </a:endParaRPr>
          </a:p>
        </p:txBody>
      </p:sp>
      <p:sp>
        <p:nvSpPr>
          <p:cNvPr id="7" name="Slide Number Placeholder 6"/>
          <p:cNvSpPr>
            <a:spLocks noGrp="1"/>
          </p:cNvSpPr>
          <p:nvPr>
            <p:ph type="sldNum" sz="quarter" idx="12"/>
          </p:nvPr>
        </p:nvSpPr>
        <p:spPr/>
        <p:txBody>
          <a:body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11/27/15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7216588" y="609600"/>
            <a:ext cx="1524000" cy="55165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089024" y="609600"/>
            <a:ext cx="5921376" cy="55165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11/27/15</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11/27/15</a:t>
            </a:fld>
            <a:endParaRPr lang="en-US" dirty="0"/>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371600" y="1792224"/>
            <a:ext cx="7086600" cy="1847088"/>
          </a:xfrm>
        </p:spPr>
        <p:txBody>
          <a:bodyPr vert="horz" lIns="91440" tIns="45720" rIns="91440" bIns="45720" rtlCol="0" anchor="b" anchorCtr="0">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b="1"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371600" y="3666744"/>
            <a:ext cx="7086600" cy="1755648"/>
          </a:xfrm>
        </p:spPr>
        <p:txBody>
          <a:bodyPr vert="horz" lIns="91440" tIns="45720" rIns="91440" bIns="45720" rtlCol="0" anchor="t" anchorCtr="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Font typeface="Wingdings" pitchFamily="2" charset="2"/>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11/27/15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lgn="ctr" eaLnBrk="1" latinLnBrk="0" hangingPunct="1"/>
            <a:fld id="{F0C94032-CD4C-4C25-B0C2-CEC720522D92}" type="slidenum">
              <a:rPr kumimoji="0" lang="en-US" smtClean="0"/>
              <a:pPr algn="ctr" eaLnBrk="1" latinLnBrk="0" hangingPunct="1"/>
              <a:t>‹#›</a:t>
            </a:fld>
            <a:endParaRPr kumimoji="0" lang="en-US" sz="2400" dirty="0">
              <a:solidFill>
                <a:srgbClr val="FFFFFF"/>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9024" y="274637"/>
            <a:ext cx="7272339" cy="1339009"/>
          </a:xfrm>
        </p:spPr>
        <p:txBody>
          <a:bodyPr/>
          <a:lstStyle/>
          <a:p>
            <a:r>
              <a:rPr lang="en-US" smtClean="0"/>
              <a:t>Click to edit Master title style</a:t>
            </a:r>
            <a:endParaRPr/>
          </a:p>
        </p:txBody>
      </p:sp>
      <p:sp>
        <p:nvSpPr>
          <p:cNvPr id="3" name="Content Placeholder 2"/>
          <p:cNvSpPr>
            <a:spLocks noGrp="1"/>
          </p:cNvSpPr>
          <p:nvPr>
            <p:ph sz="half" idx="1"/>
          </p:nvPr>
        </p:nvSpPr>
        <p:spPr>
          <a:xfrm>
            <a:off x="108902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93236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11/27/15</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pPr algn="ctr" eaLnBrk="1" latinLnBrk="0" hangingPunct="1"/>
            <a:fld id="{F0C94032-CD4C-4C25-B0C2-CEC720522D92}" type="slidenum">
              <a:rPr kumimoji="0" lang="en-US" smtClean="0"/>
              <a:pPr algn="ctr" eaLnBrk="1" latinLnBrk="0" hangingPunct="1"/>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9024" y="274637"/>
            <a:ext cx="7272339" cy="1339009"/>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089024" y="1688679"/>
            <a:ext cx="3429000" cy="827088"/>
          </a:xfrm>
        </p:spPr>
        <p:txBody>
          <a:bodyPr anchor="ctr" anchorCtr="0">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89024"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32363" y="1688679"/>
            <a:ext cx="3429000" cy="827088"/>
          </a:xfrm>
        </p:spPr>
        <p:txBody>
          <a:bodyPr anchor="ctr" anchorCtr="0">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32363"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11/27/15</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pPr algn="ctr" eaLnBrk="1" latinLnBrk="0" hangingPunct="1"/>
            <a:fld id="{F0C94032-CD4C-4C25-B0C2-CEC720522D92}" type="slidenum">
              <a:rPr kumimoji="0" lang="en-US" smtClean="0"/>
              <a:pPr algn="ctr" eaLnBrk="1" latinLnBrk="0" hangingPunct="1"/>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11/27/15</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Interior-Overlay.png"/>
          <p:cNvPicPr>
            <a:picLocks noChangeAspect="1"/>
          </p:cNvPicPr>
          <p:nvPr/>
        </p:nvPicPr>
        <p:blipFill>
          <a:blip r:embed="rId2"/>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11/27/15</a:t>
            </a:fld>
            <a:endParaRPr lang="en-US"/>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4729" y="381000"/>
            <a:ext cx="3429000" cy="1649506"/>
          </a:xfrm>
        </p:spPr>
        <p:txBody>
          <a:bodyPr anchor="b"/>
          <a:lstStyle>
            <a:lvl1pPr algn="ctr">
              <a:lnSpc>
                <a:spcPct val="100000"/>
              </a:lnSpc>
              <a:defRPr sz="3600" b="1"/>
            </a:lvl1pPr>
          </a:lstStyle>
          <a:p>
            <a:r>
              <a:rPr lang="en-US" smtClean="0"/>
              <a:t>Click to edit Master title style</a:t>
            </a:r>
            <a:endParaRPr/>
          </a:p>
        </p:txBody>
      </p:sp>
      <p:sp>
        <p:nvSpPr>
          <p:cNvPr id="3" name="Content Placeholder 2"/>
          <p:cNvSpPr>
            <a:spLocks noGrp="1"/>
          </p:cNvSpPr>
          <p:nvPr>
            <p:ph idx="1"/>
          </p:nvPr>
        </p:nvSpPr>
        <p:spPr>
          <a:xfrm>
            <a:off x="4930588" y="381000"/>
            <a:ext cx="3429000" cy="5745163"/>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1084729" y="2057401"/>
            <a:ext cx="3429000" cy="36576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11/27/15</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932363" y="739588"/>
            <a:ext cx="3429000" cy="1290380"/>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en-US" smtClean="0"/>
              <a:t>Click to edit Master title style</a:t>
            </a:r>
            <a:endParaRPr dirty="0"/>
          </a:p>
        </p:txBody>
      </p:sp>
      <p:sp>
        <p:nvSpPr>
          <p:cNvPr id="3" name="Picture Placeholder 2"/>
          <p:cNvSpPr>
            <a:spLocks noGrp="1"/>
          </p:cNvSpPr>
          <p:nvPr>
            <p:ph type="pic" idx="1"/>
          </p:nvPr>
        </p:nvSpPr>
        <p:spPr>
          <a:xfrm>
            <a:off x="1088136" y="779929"/>
            <a:ext cx="3429000" cy="4935071"/>
          </a:xfrm>
          <a:ln w="76200" cmpd="dbl">
            <a:solidFill>
              <a:schemeClr val="tx1"/>
            </a:solidFill>
            <a:miter lim="800000"/>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32363" y="2057400"/>
            <a:ext cx="3429000" cy="3657600"/>
          </a:xfrm>
        </p:spPr>
        <p:txBody>
          <a:bodyPr vert="horz" lIns="91440" tIns="45720" rIns="91440" bIns="45720" rtlCol="0">
            <a:normAutofit/>
          </a:bodyPr>
          <a:lstStyle>
            <a:lvl1pPr marL="0" indent="0" algn="ctr">
              <a:spcBef>
                <a:spcPts val="60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11/27/15</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pPr algn="ctr" eaLnBrk="1" latinLnBrk="0" hangingPunct="1"/>
            <a:fld id="{F0C94032-CD4C-4C25-B0C2-CEC720522D92}" type="slidenum">
              <a:rPr kumimoji="0" lang="en-US" smtClean="0"/>
              <a:pPr algn="ctr" eaLnBrk="1" latinLnBrk="0" hangingPunct="1"/>
              <a:t>‹#›</a:t>
            </a:fld>
            <a:endParaRPr kumimoji="0"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89024" y="274637"/>
            <a:ext cx="7272339" cy="1339009"/>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1089024" y="1801906"/>
            <a:ext cx="7272339" cy="432425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302187" y="6356350"/>
            <a:ext cx="2429435" cy="365125"/>
          </a:xfrm>
          <a:prstGeom prst="rect">
            <a:avLst/>
          </a:prstGeom>
        </p:spPr>
        <p:txBody>
          <a:bodyPr vert="horz" lIns="91440" tIns="45720" rIns="91440" bIns="45720" rtlCol="0" anchor="ctr"/>
          <a:lstStyle>
            <a:lvl1pPr algn="r">
              <a:defRPr sz="1200" b="1">
                <a:solidFill>
                  <a:schemeClr val="tx1">
                    <a:lumMod val="50000"/>
                    <a:lumOff val="50000"/>
                  </a:schemeClr>
                </a:solidFill>
              </a:defRPr>
            </a:lvl1pPr>
          </a:lstStyle>
          <a:p>
            <a:pPr eaLnBrk="1" latinLnBrk="0" hangingPunct="1"/>
            <a:fld id="{23A271A1-F6D6-438B-A432-4747EE7ECD40}" type="datetimeFigureOut">
              <a:rPr lang="en-US" smtClean="0"/>
              <a:pPr eaLnBrk="1" latinLnBrk="0" hangingPunct="1"/>
              <a:t>11/27/15</a:t>
            </a:fld>
            <a:endParaRPr lang="en-US" sz="1400" dirty="0">
              <a:solidFill>
                <a:schemeClr val="tx2"/>
              </a:solidFill>
            </a:endParaRPr>
          </a:p>
        </p:txBody>
      </p:sp>
      <p:sp>
        <p:nvSpPr>
          <p:cNvPr id="5" name="Footer Placeholder 4"/>
          <p:cNvSpPr>
            <a:spLocks noGrp="1"/>
          </p:cNvSpPr>
          <p:nvPr>
            <p:ph type="ftr" sz="quarter" idx="3"/>
          </p:nvPr>
        </p:nvSpPr>
        <p:spPr>
          <a:xfrm>
            <a:off x="685800" y="6356350"/>
            <a:ext cx="2743200" cy="365125"/>
          </a:xfrm>
          <a:prstGeom prst="rect">
            <a:avLst/>
          </a:prstGeom>
        </p:spPr>
        <p:txBody>
          <a:bodyPr vert="horz" lIns="91440" tIns="45720" rIns="91440" bIns="45720" rtlCol="0" anchor="ctr"/>
          <a:lstStyle>
            <a:lvl1pPr algn="l">
              <a:defRPr sz="1200" b="1">
                <a:solidFill>
                  <a:schemeClr val="tx1">
                    <a:lumMod val="50000"/>
                    <a:lumOff val="50000"/>
                  </a:schemeClr>
                </a:solidFill>
              </a:defRPr>
            </a:lvl1pPr>
          </a:lstStyle>
          <a:p>
            <a:pPr algn="r" eaLnBrk="1" latinLnBrk="0" hangingPunct="1"/>
            <a:endParaRPr kumimoji="0" lang="en-US" sz="1400" dirty="0">
              <a:solidFill>
                <a:schemeClr val="tx2"/>
              </a:solidFill>
            </a:endParaRPr>
          </a:p>
        </p:txBody>
      </p:sp>
      <p:sp>
        <p:nvSpPr>
          <p:cNvPr id="6" name="Slide Number Placeholder 5"/>
          <p:cNvSpPr>
            <a:spLocks noGrp="1"/>
          </p:cNvSpPr>
          <p:nvPr>
            <p:ph type="sldNum" sz="quarter" idx="4"/>
          </p:nvPr>
        </p:nvSpPr>
        <p:spPr>
          <a:xfrm>
            <a:off x="4420393" y="6356350"/>
            <a:ext cx="6096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Lst>
  <p:txStyles>
    <p:titleStyle>
      <a:lvl1pPr algn="ctr" defTabSz="914400" rtl="0" eaLnBrk="1" latinLnBrk="0" hangingPunct="1">
        <a:lnSpc>
          <a:spcPts val="5200"/>
        </a:lnSpc>
        <a:spcBef>
          <a:spcPct val="0"/>
        </a:spcBef>
        <a:buNone/>
        <a:defRPr sz="4800" b="1" kern="1200">
          <a:solidFill>
            <a:schemeClr val="tx1">
              <a:lumMod val="75000"/>
              <a:lumOff val="25000"/>
            </a:schemeClr>
          </a:solidFill>
          <a:latin typeface="+mj-lt"/>
          <a:ea typeface="+mj-ea"/>
          <a:cs typeface="+mj-cs"/>
        </a:defRPr>
      </a:lvl1pPr>
    </p:titleStyle>
    <p:bodyStyle>
      <a:lvl1pPr marL="282575" indent="-282575" algn="l" defTabSz="914400" rtl="0" eaLnBrk="1" latinLnBrk="0" hangingPunct="1">
        <a:spcBef>
          <a:spcPts val="2000"/>
        </a:spcBef>
        <a:buFont typeface="Wingdings" pitchFamily="2" charset="2"/>
        <a:buChar char=""/>
        <a:defRPr sz="2400" kern="1200">
          <a:solidFill>
            <a:schemeClr val="tx1">
              <a:lumMod val="75000"/>
              <a:lumOff val="25000"/>
            </a:schemeClr>
          </a:solidFill>
          <a:latin typeface="+mn-lt"/>
          <a:ea typeface="+mn-ea"/>
          <a:cs typeface="+mn-cs"/>
        </a:defRPr>
      </a:lvl1pPr>
      <a:lvl2pPr marL="577850" indent="-295275" algn="l" defTabSz="914400" rtl="0" eaLnBrk="1" latinLnBrk="0" hangingPunct="1">
        <a:spcBef>
          <a:spcPts val="600"/>
        </a:spcBef>
        <a:buFont typeface="Wingdings" pitchFamily="2" charset="2"/>
        <a:buChar char=""/>
        <a:defRPr sz="2200" kern="1200">
          <a:solidFill>
            <a:schemeClr val="tx1">
              <a:lumMod val="75000"/>
              <a:lumOff val="25000"/>
            </a:schemeClr>
          </a:solidFill>
          <a:latin typeface="+mn-lt"/>
          <a:ea typeface="+mn-ea"/>
          <a:cs typeface="+mn-cs"/>
        </a:defRPr>
      </a:lvl2pPr>
      <a:lvl3pPr marL="860425" indent="-282575" algn="l" defTabSz="914400" rtl="0" eaLnBrk="1" latinLnBrk="0" hangingPunct="1">
        <a:spcBef>
          <a:spcPts val="600"/>
        </a:spcBef>
        <a:buFont typeface="Wingdings" pitchFamily="2" charset="2"/>
        <a:buChar char=""/>
        <a:defRPr sz="2000" kern="1200">
          <a:solidFill>
            <a:schemeClr val="tx1">
              <a:lumMod val="75000"/>
              <a:lumOff val="25000"/>
            </a:schemeClr>
          </a:solidFill>
          <a:latin typeface="+mn-lt"/>
          <a:ea typeface="+mn-ea"/>
          <a:cs typeface="+mn-cs"/>
        </a:defRPr>
      </a:lvl3pPr>
      <a:lvl4pPr marL="1143000" indent="-282575" algn="l" defTabSz="914400" rtl="0" eaLnBrk="1" latinLnBrk="0" hangingPunct="1">
        <a:spcBef>
          <a:spcPts val="600"/>
        </a:spcBef>
        <a:buFont typeface="Wingdings" pitchFamily="2" charset="2"/>
        <a:buChar char=""/>
        <a:defRPr sz="1800" kern="1200">
          <a:solidFill>
            <a:schemeClr val="tx1">
              <a:lumMod val="75000"/>
              <a:lumOff val="25000"/>
            </a:schemeClr>
          </a:solidFill>
          <a:latin typeface="+mn-lt"/>
          <a:ea typeface="+mn-ea"/>
          <a:cs typeface="+mn-cs"/>
        </a:defRPr>
      </a:lvl4pPr>
      <a:lvl5pPr marL="1425575" indent="-282575" algn="l" defTabSz="914400" rtl="0" eaLnBrk="1" latinLnBrk="0" hangingPunct="1">
        <a:spcBef>
          <a:spcPts val="600"/>
        </a:spcBef>
        <a:buFont typeface="Wingdings" pitchFamily="2" charset="2"/>
        <a:buChar char=""/>
        <a:defRPr sz="1800" kern="1200">
          <a:solidFill>
            <a:schemeClr val="tx1">
              <a:lumMod val="75000"/>
              <a:lumOff val="25000"/>
            </a:schemeClr>
          </a:solidFill>
          <a:latin typeface="+mn-lt"/>
          <a:ea typeface="+mn-ea"/>
          <a:cs typeface="+mn-cs"/>
        </a:defRPr>
      </a:lvl5pPr>
      <a:lvl6pPr marL="1711325"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6pPr>
      <a:lvl7pPr marL="2000250"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7pPr>
      <a:lvl8pPr marL="2290763"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8pPr>
      <a:lvl9pPr marL="2571750" indent="-288925" algn="l" defTabSz="914400" rtl="0" eaLnBrk="1" latinLnBrk="0" hangingPunct="1">
        <a:spcBef>
          <a:spcPct val="20000"/>
        </a:spcBef>
        <a:buFont typeface="Wingdings" pitchFamily="2"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jp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 Id="rId3"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lvl="0"/>
            <a:r>
              <a:rPr lang="en-US" dirty="0" smtClean="0"/>
              <a:t>Author’s Chair</a:t>
            </a:r>
            <a:endParaRPr lang="en-US" dirty="0"/>
          </a:p>
        </p:txBody>
      </p:sp>
      <p:sp>
        <p:nvSpPr>
          <p:cNvPr id="3" name="Subtitle 2"/>
          <p:cNvSpPr>
            <a:spLocks noGrp="1"/>
          </p:cNvSpPr>
          <p:nvPr>
            <p:ph type="subTitle" idx="1"/>
          </p:nvPr>
        </p:nvSpPr>
        <p:spPr/>
        <p:txBody>
          <a:bodyPr>
            <a:normAutofit/>
          </a:bodyPr>
          <a:lstStyle/>
          <a:p>
            <a:r>
              <a:rPr lang="en-US" dirty="0" smtClean="0"/>
              <a:t>Alexander Wilson</a:t>
            </a:r>
          </a:p>
          <a:p>
            <a:r>
              <a:rPr lang="en-US" dirty="0" smtClean="0"/>
              <a:t>ELED310</a:t>
            </a:r>
          </a:p>
          <a:p>
            <a:endParaRPr lang="en-US" dirty="0"/>
          </a:p>
        </p:txBody>
      </p:sp>
    </p:spTree>
    <p:extLst>
      <p:ext uri="{BB962C8B-B14F-4D97-AF65-F5344CB8AC3E}">
        <p14:creationId xmlns:p14="http://schemas.microsoft.com/office/powerpoint/2010/main" val="287192284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Strategies</a:t>
            </a:r>
            <a:endParaRPr lang="en-US" dirty="0"/>
          </a:p>
        </p:txBody>
      </p:sp>
      <p:sp>
        <p:nvSpPr>
          <p:cNvPr id="3" name="Content Placeholder 2"/>
          <p:cNvSpPr>
            <a:spLocks noGrp="1"/>
          </p:cNvSpPr>
          <p:nvPr>
            <p:ph idx="1"/>
          </p:nvPr>
        </p:nvSpPr>
        <p:spPr>
          <a:xfrm>
            <a:off x="1089024" y="1398218"/>
            <a:ext cx="7272339" cy="4727946"/>
          </a:xfrm>
        </p:spPr>
        <p:txBody>
          <a:bodyPr>
            <a:normAutofit/>
          </a:bodyPr>
          <a:lstStyle/>
          <a:p>
            <a:pPr>
              <a:spcBef>
                <a:spcPts val="0"/>
              </a:spcBef>
            </a:pPr>
            <a:r>
              <a:rPr lang="en-US" sz="3200" dirty="0" smtClean="0"/>
              <a:t>Writing questions to send to a specific state</a:t>
            </a:r>
          </a:p>
          <a:p>
            <a:pPr>
              <a:spcBef>
                <a:spcPts val="0"/>
              </a:spcBef>
            </a:pPr>
            <a:r>
              <a:rPr lang="en-US" sz="3200" dirty="0" smtClean="0"/>
              <a:t>Use for a research project</a:t>
            </a:r>
          </a:p>
          <a:p>
            <a:pPr>
              <a:spcBef>
                <a:spcPts val="0"/>
              </a:spcBef>
            </a:pPr>
            <a:r>
              <a:rPr lang="en-US" sz="3200" dirty="0" smtClean="0"/>
              <a:t>Find fact from opinion</a:t>
            </a:r>
            <a:endParaRPr lang="en-US" sz="3200" dirty="0"/>
          </a:p>
        </p:txBody>
      </p:sp>
      <p:pic>
        <p:nvPicPr>
          <p:cNvPr id="4" name="Picture 3"/>
          <p:cNvPicPr>
            <a:picLocks noChangeAspect="1"/>
          </p:cNvPicPr>
          <p:nvPr/>
        </p:nvPicPr>
        <p:blipFill>
          <a:blip r:embed="rId2"/>
          <a:stretch>
            <a:fillRect/>
          </a:stretch>
        </p:blipFill>
        <p:spPr>
          <a:xfrm>
            <a:off x="1089024" y="3412165"/>
            <a:ext cx="2738373" cy="2713999"/>
          </a:xfrm>
          <a:prstGeom prst="rect">
            <a:avLst/>
          </a:prstGeom>
        </p:spPr>
      </p:pic>
      <p:pic>
        <p:nvPicPr>
          <p:cNvPr id="5" name="Picture 4"/>
          <p:cNvPicPr>
            <a:picLocks noChangeAspect="1"/>
          </p:cNvPicPr>
          <p:nvPr/>
        </p:nvPicPr>
        <p:blipFill>
          <a:blip r:embed="rId3"/>
          <a:stretch>
            <a:fillRect/>
          </a:stretch>
        </p:blipFill>
        <p:spPr>
          <a:xfrm>
            <a:off x="3989876" y="2732297"/>
            <a:ext cx="4371487" cy="3393868"/>
          </a:xfrm>
          <a:prstGeom prst="rect">
            <a:avLst/>
          </a:prstGeom>
        </p:spPr>
      </p:pic>
    </p:spTree>
    <p:extLst>
      <p:ext uri="{BB962C8B-B14F-4D97-AF65-F5344CB8AC3E}">
        <p14:creationId xmlns:p14="http://schemas.microsoft.com/office/powerpoint/2010/main" val="15448774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Book</a:t>
            </a:r>
            <a:endParaRPr lang="en-US" dirty="0"/>
          </a:p>
        </p:txBody>
      </p:sp>
      <p:sp>
        <p:nvSpPr>
          <p:cNvPr id="3" name="Content Placeholder 2"/>
          <p:cNvSpPr>
            <a:spLocks noGrp="1"/>
          </p:cNvSpPr>
          <p:nvPr>
            <p:ph idx="1"/>
          </p:nvPr>
        </p:nvSpPr>
        <p:spPr>
          <a:xfrm>
            <a:off x="1089024" y="1454327"/>
            <a:ext cx="7272339" cy="4815462"/>
          </a:xfrm>
        </p:spPr>
        <p:txBody>
          <a:bodyPr/>
          <a:lstStyle/>
          <a:p>
            <a:pPr lvl="0">
              <a:spcBef>
                <a:spcPts val="0"/>
              </a:spcBef>
            </a:pPr>
            <a:r>
              <a:rPr lang="en-US" dirty="0"/>
              <a:t>Let’s Discover the States: Eastern Great Lakes – Indiana, Michigan, Ohio</a:t>
            </a:r>
          </a:p>
          <a:p>
            <a:pPr>
              <a:spcBef>
                <a:spcPts val="0"/>
              </a:spcBef>
            </a:pPr>
            <a:r>
              <a:rPr lang="en-US" dirty="0" smtClean="0"/>
              <a:t>By </a:t>
            </a:r>
            <a:r>
              <a:rPr lang="en-US" dirty="0"/>
              <a:t>Thomas G. and Virginia L. </a:t>
            </a:r>
            <a:r>
              <a:rPr lang="en-US" dirty="0" err="1"/>
              <a:t>Alyesworth</a:t>
            </a:r>
            <a:r>
              <a:rPr lang="en-US" dirty="0"/>
              <a:t> </a:t>
            </a:r>
            <a:endParaRPr lang="en-US" dirty="0" smtClean="0"/>
          </a:p>
          <a:p>
            <a:pPr>
              <a:spcBef>
                <a:spcPts val="0"/>
              </a:spcBef>
            </a:pPr>
            <a:r>
              <a:rPr lang="en-US" dirty="0" smtClean="0"/>
              <a:t>Non-fiction/informational</a:t>
            </a:r>
          </a:p>
          <a:p>
            <a:pPr>
              <a:spcBef>
                <a:spcPts val="0"/>
              </a:spcBef>
            </a:pPr>
            <a:r>
              <a:rPr lang="en-US" dirty="0" smtClean="0"/>
              <a:t>Focuses on the Midwest states of </a:t>
            </a:r>
            <a:r>
              <a:rPr lang="en-US" dirty="0"/>
              <a:t>Indiana, Michigan</a:t>
            </a:r>
            <a:r>
              <a:rPr lang="en-US" dirty="0" smtClean="0"/>
              <a:t>, &amp; </a:t>
            </a:r>
            <a:r>
              <a:rPr lang="en-US" dirty="0"/>
              <a:t>Ohio</a:t>
            </a:r>
          </a:p>
          <a:p>
            <a:endParaRPr lang="en-US" dirty="0"/>
          </a:p>
        </p:txBody>
      </p:sp>
      <p:pic>
        <p:nvPicPr>
          <p:cNvPr id="4" name="Picture 3"/>
          <p:cNvPicPr>
            <a:picLocks noChangeAspect="1"/>
          </p:cNvPicPr>
          <p:nvPr/>
        </p:nvPicPr>
        <p:blipFill>
          <a:blip r:embed="rId3"/>
          <a:stretch>
            <a:fillRect/>
          </a:stretch>
        </p:blipFill>
        <p:spPr>
          <a:xfrm>
            <a:off x="4424947" y="3368009"/>
            <a:ext cx="3936416" cy="2901780"/>
          </a:xfrm>
          <a:prstGeom prst="rect">
            <a:avLst/>
          </a:prstGeom>
        </p:spPr>
      </p:pic>
      <p:pic>
        <p:nvPicPr>
          <p:cNvPr id="5" name="Picture 4"/>
          <p:cNvPicPr>
            <a:picLocks noChangeAspect="1"/>
          </p:cNvPicPr>
          <p:nvPr/>
        </p:nvPicPr>
        <p:blipFill>
          <a:blip r:embed="rId4"/>
          <a:stretch>
            <a:fillRect/>
          </a:stretch>
        </p:blipFill>
        <p:spPr>
          <a:xfrm>
            <a:off x="1089024" y="3756527"/>
            <a:ext cx="3154802" cy="2513262"/>
          </a:xfrm>
          <a:prstGeom prst="rect">
            <a:avLst/>
          </a:prstGeom>
        </p:spPr>
      </p:pic>
    </p:spTree>
    <p:extLst>
      <p:ext uri="{BB962C8B-B14F-4D97-AF65-F5344CB8AC3E}">
        <p14:creationId xmlns:p14="http://schemas.microsoft.com/office/powerpoint/2010/main" val="109440676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What are the qualifications of the author</a:t>
            </a:r>
            <a:r>
              <a:rPr lang="en-US" dirty="0" smtClean="0"/>
              <a:t>?</a:t>
            </a:r>
            <a:endParaRPr lang="en-US" dirty="0"/>
          </a:p>
        </p:txBody>
      </p:sp>
      <p:sp>
        <p:nvSpPr>
          <p:cNvPr id="3" name="Content Placeholder 2"/>
          <p:cNvSpPr>
            <a:spLocks noGrp="1"/>
          </p:cNvSpPr>
          <p:nvPr>
            <p:ph idx="1"/>
          </p:nvPr>
        </p:nvSpPr>
        <p:spPr>
          <a:xfrm>
            <a:off x="1089024" y="1613646"/>
            <a:ext cx="7272339" cy="4512517"/>
          </a:xfrm>
        </p:spPr>
        <p:txBody>
          <a:bodyPr/>
          <a:lstStyle/>
          <a:p>
            <a:pPr>
              <a:spcBef>
                <a:spcPts val="0"/>
              </a:spcBef>
            </a:pPr>
            <a:r>
              <a:rPr lang="en-US" dirty="0"/>
              <a:t>The Authors are Thomas G. and Virginia L. </a:t>
            </a:r>
            <a:r>
              <a:rPr lang="en-US" dirty="0" err="1"/>
              <a:t>Alyesworth</a:t>
            </a:r>
            <a:r>
              <a:rPr lang="en-US" dirty="0"/>
              <a:t>. </a:t>
            </a:r>
          </a:p>
          <a:p>
            <a:pPr>
              <a:spcBef>
                <a:spcPts val="0"/>
              </a:spcBef>
            </a:pPr>
            <a:r>
              <a:rPr lang="en-US" dirty="0"/>
              <a:t>Two individuals from the Indiana Department of Commerce</a:t>
            </a:r>
          </a:p>
          <a:p>
            <a:pPr>
              <a:spcBef>
                <a:spcPts val="0"/>
              </a:spcBef>
            </a:pPr>
            <a:r>
              <a:rPr lang="en-US" dirty="0"/>
              <a:t>One </a:t>
            </a:r>
            <a:r>
              <a:rPr lang="en-US" dirty="0" smtClean="0"/>
              <a:t>individual from the Michigan </a:t>
            </a:r>
            <a:r>
              <a:rPr lang="en-US" dirty="0"/>
              <a:t>Department of Commerce</a:t>
            </a:r>
          </a:p>
          <a:p>
            <a:pPr>
              <a:spcBef>
                <a:spcPts val="0"/>
              </a:spcBef>
            </a:pPr>
            <a:r>
              <a:rPr lang="en-US" dirty="0" smtClean="0"/>
              <a:t>One individual from the Ohio Department </a:t>
            </a:r>
            <a:r>
              <a:rPr lang="en-US" dirty="0"/>
              <a:t>of </a:t>
            </a:r>
            <a:r>
              <a:rPr lang="en-US" dirty="0" smtClean="0"/>
              <a:t>Commerce</a:t>
            </a:r>
            <a:endParaRPr lang="en-US" dirty="0"/>
          </a:p>
        </p:txBody>
      </p:sp>
      <p:pic>
        <p:nvPicPr>
          <p:cNvPr id="8" name="Picture 7"/>
          <p:cNvPicPr>
            <a:picLocks noChangeAspect="1"/>
          </p:cNvPicPr>
          <p:nvPr/>
        </p:nvPicPr>
        <p:blipFill rotWithShape="1">
          <a:blip r:embed="rId3"/>
          <a:srcRect l="7053" t="15238" r="5578" b="6951"/>
          <a:stretch/>
        </p:blipFill>
        <p:spPr>
          <a:xfrm>
            <a:off x="3225270" y="4348585"/>
            <a:ext cx="4600532" cy="2231138"/>
          </a:xfrm>
          <a:prstGeom prst="rect">
            <a:avLst/>
          </a:prstGeom>
        </p:spPr>
      </p:pic>
    </p:spTree>
    <p:extLst>
      <p:ext uri="{BB962C8B-B14F-4D97-AF65-F5344CB8AC3E}">
        <p14:creationId xmlns:p14="http://schemas.microsoft.com/office/powerpoint/2010/main" val="208066197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How accurate and complete are the facts?</a:t>
            </a:r>
          </a:p>
        </p:txBody>
      </p:sp>
      <p:sp>
        <p:nvSpPr>
          <p:cNvPr id="3" name="Content Placeholder 2"/>
          <p:cNvSpPr>
            <a:spLocks noGrp="1"/>
          </p:cNvSpPr>
          <p:nvPr>
            <p:ph idx="1"/>
          </p:nvPr>
        </p:nvSpPr>
        <p:spPr/>
        <p:txBody>
          <a:bodyPr>
            <a:normAutofit/>
          </a:bodyPr>
          <a:lstStyle/>
          <a:p>
            <a:pPr>
              <a:spcBef>
                <a:spcPts val="0"/>
              </a:spcBef>
            </a:pPr>
            <a:r>
              <a:rPr lang="en-US" sz="3200" dirty="0" smtClean="0"/>
              <a:t>Book is sectioned by state</a:t>
            </a:r>
          </a:p>
          <a:p>
            <a:pPr>
              <a:spcBef>
                <a:spcPts val="0"/>
              </a:spcBef>
            </a:pPr>
            <a:r>
              <a:rPr lang="en-US" sz="3200" dirty="0" smtClean="0"/>
              <a:t>General state facts, land, history, people</a:t>
            </a:r>
          </a:p>
          <a:p>
            <a:pPr>
              <a:spcBef>
                <a:spcPts val="0"/>
              </a:spcBef>
            </a:pPr>
            <a:r>
              <a:rPr lang="en-US" sz="3200" dirty="0" smtClean="0"/>
              <a:t>Facts are accurate</a:t>
            </a:r>
          </a:p>
          <a:p>
            <a:pPr>
              <a:spcBef>
                <a:spcPts val="0"/>
              </a:spcBef>
            </a:pPr>
            <a:r>
              <a:rPr lang="en-US" sz="3200" dirty="0"/>
              <a:t>Not very in-depth </a:t>
            </a:r>
            <a:r>
              <a:rPr lang="en-US" sz="3200" dirty="0" smtClean="0"/>
              <a:t>(elementary)</a:t>
            </a:r>
            <a:endParaRPr lang="en-US" sz="3200" dirty="0"/>
          </a:p>
        </p:txBody>
      </p:sp>
      <p:pic>
        <p:nvPicPr>
          <p:cNvPr id="4" name="Picture 3"/>
          <p:cNvPicPr>
            <a:picLocks noChangeAspect="1"/>
          </p:cNvPicPr>
          <p:nvPr/>
        </p:nvPicPr>
        <p:blipFill>
          <a:blip r:embed="rId2"/>
          <a:stretch>
            <a:fillRect/>
          </a:stretch>
        </p:blipFill>
        <p:spPr>
          <a:xfrm>
            <a:off x="882316" y="4320106"/>
            <a:ext cx="2486527" cy="1948106"/>
          </a:xfrm>
          <a:prstGeom prst="rect">
            <a:avLst/>
          </a:prstGeom>
        </p:spPr>
      </p:pic>
      <p:pic>
        <p:nvPicPr>
          <p:cNvPr id="5" name="Picture 4"/>
          <p:cNvPicPr>
            <a:picLocks noChangeAspect="1"/>
          </p:cNvPicPr>
          <p:nvPr/>
        </p:nvPicPr>
        <p:blipFill>
          <a:blip r:embed="rId3"/>
          <a:stretch>
            <a:fillRect/>
          </a:stretch>
        </p:blipFill>
        <p:spPr>
          <a:xfrm>
            <a:off x="3502526" y="4320106"/>
            <a:ext cx="2481847" cy="1944439"/>
          </a:xfrm>
          <a:prstGeom prst="rect">
            <a:avLst/>
          </a:prstGeom>
        </p:spPr>
      </p:pic>
      <p:pic>
        <p:nvPicPr>
          <p:cNvPr id="6" name="Picture 5"/>
          <p:cNvPicPr>
            <a:picLocks noChangeAspect="1"/>
          </p:cNvPicPr>
          <p:nvPr/>
        </p:nvPicPr>
        <p:blipFill>
          <a:blip r:embed="rId4"/>
          <a:stretch>
            <a:fillRect/>
          </a:stretch>
        </p:blipFill>
        <p:spPr>
          <a:xfrm>
            <a:off x="6095999" y="4316439"/>
            <a:ext cx="2468479" cy="1933966"/>
          </a:xfrm>
          <a:prstGeom prst="rect">
            <a:avLst/>
          </a:prstGeom>
        </p:spPr>
      </p:pic>
    </p:spTree>
    <p:extLst>
      <p:ext uri="{BB962C8B-B14F-4D97-AF65-F5344CB8AC3E}">
        <p14:creationId xmlns:p14="http://schemas.microsoft.com/office/powerpoint/2010/main" val="410906424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was the book published?</a:t>
            </a:r>
            <a:endParaRPr lang="en-US" dirty="0"/>
          </a:p>
        </p:txBody>
      </p:sp>
      <p:sp>
        <p:nvSpPr>
          <p:cNvPr id="3" name="Content Placeholder 2"/>
          <p:cNvSpPr>
            <a:spLocks noGrp="1"/>
          </p:cNvSpPr>
          <p:nvPr>
            <p:ph idx="1"/>
          </p:nvPr>
        </p:nvSpPr>
        <p:spPr/>
        <p:txBody>
          <a:bodyPr>
            <a:normAutofit/>
          </a:bodyPr>
          <a:lstStyle/>
          <a:p>
            <a:pPr>
              <a:spcBef>
                <a:spcPts val="0"/>
              </a:spcBef>
            </a:pPr>
            <a:r>
              <a:rPr lang="en-US" sz="3200" dirty="0" smtClean="0"/>
              <a:t>Publish date: 1988</a:t>
            </a:r>
          </a:p>
          <a:p>
            <a:pPr>
              <a:spcBef>
                <a:spcPts val="0"/>
              </a:spcBef>
            </a:pPr>
            <a:r>
              <a:rPr lang="en-US" sz="3200" dirty="0" smtClean="0"/>
              <a:t>Very old book</a:t>
            </a:r>
          </a:p>
          <a:p>
            <a:pPr>
              <a:spcBef>
                <a:spcPts val="0"/>
              </a:spcBef>
            </a:pPr>
            <a:r>
              <a:rPr lang="en-US" sz="3200" dirty="0" smtClean="0"/>
              <a:t>New options available </a:t>
            </a:r>
          </a:p>
        </p:txBody>
      </p:sp>
      <p:pic>
        <p:nvPicPr>
          <p:cNvPr id="4" name="Picture 3"/>
          <p:cNvPicPr>
            <a:picLocks noChangeAspect="1"/>
          </p:cNvPicPr>
          <p:nvPr/>
        </p:nvPicPr>
        <p:blipFill>
          <a:blip r:embed="rId3"/>
          <a:stretch>
            <a:fillRect/>
          </a:stretch>
        </p:blipFill>
        <p:spPr>
          <a:xfrm rot="878225">
            <a:off x="5401474" y="2158965"/>
            <a:ext cx="2823212" cy="3246694"/>
          </a:xfrm>
          <a:prstGeom prst="rect">
            <a:avLst/>
          </a:prstGeom>
        </p:spPr>
      </p:pic>
      <p:pic>
        <p:nvPicPr>
          <p:cNvPr id="5" name="Picture 4"/>
          <p:cNvPicPr>
            <a:picLocks noChangeAspect="1"/>
          </p:cNvPicPr>
          <p:nvPr/>
        </p:nvPicPr>
        <p:blipFill>
          <a:blip r:embed="rId4"/>
          <a:stretch>
            <a:fillRect/>
          </a:stretch>
        </p:blipFill>
        <p:spPr>
          <a:xfrm rot="21101552">
            <a:off x="1975629" y="3567068"/>
            <a:ext cx="2800671" cy="2827092"/>
          </a:xfrm>
          <a:prstGeom prst="rect">
            <a:avLst/>
          </a:prstGeom>
        </p:spPr>
      </p:pic>
    </p:spTree>
    <p:extLst>
      <p:ext uri="{BB962C8B-B14F-4D97-AF65-F5344CB8AC3E}">
        <p14:creationId xmlns:p14="http://schemas.microsoft.com/office/powerpoint/2010/main" val="420794582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Is </a:t>
            </a:r>
            <a:r>
              <a:rPr lang="en-US" dirty="0"/>
              <a:t>the book up-to-date</a:t>
            </a:r>
            <a:r>
              <a:rPr lang="en-US" dirty="0" smtClean="0"/>
              <a:t>?</a:t>
            </a:r>
            <a:endParaRPr lang="en-US" dirty="0"/>
          </a:p>
        </p:txBody>
      </p:sp>
      <p:sp>
        <p:nvSpPr>
          <p:cNvPr id="3" name="Content Placeholder 2"/>
          <p:cNvSpPr>
            <a:spLocks noGrp="1"/>
          </p:cNvSpPr>
          <p:nvPr>
            <p:ph idx="1"/>
          </p:nvPr>
        </p:nvSpPr>
        <p:spPr/>
        <p:txBody>
          <a:bodyPr/>
          <a:lstStyle/>
          <a:p>
            <a:pPr>
              <a:spcBef>
                <a:spcPts val="0"/>
              </a:spcBef>
            </a:pPr>
            <a:r>
              <a:rPr lang="en-US" dirty="0" smtClean="0"/>
              <a:t>Book is NOT up-to-date</a:t>
            </a:r>
          </a:p>
          <a:p>
            <a:pPr>
              <a:spcBef>
                <a:spcPts val="0"/>
              </a:spcBef>
            </a:pPr>
            <a:r>
              <a:rPr lang="en-US" dirty="0" smtClean="0"/>
              <a:t>New buildings, cities</a:t>
            </a:r>
          </a:p>
          <a:p>
            <a:pPr>
              <a:spcBef>
                <a:spcPts val="0"/>
              </a:spcBef>
            </a:pPr>
            <a:r>
              <a:rPr lang="en-US" dirty="0" smtClean="0"/>
              <a:t>More important people</a:t>
            </a:r>
          </a:p>
          <a:p>
            <a:pPr>
              <a:spcBef>
                <a:spcPts val="0"/>
              </a:spcBef>
            </a:pPr>
            <a:r>
              <a:rPr lang="en-US" dirty="0" smtClean="0"/>
              <a:t>Change in economy</a:t>
            </a:r>
          </a:p>
          <a:p>
            <a:pPr>
              <a:spcBef>
                <a:spcPts val="0"/>
              </a:spcBef>
            </a:pPr>
            <a:r>
              <a:rPr lang="en-US" dirty="0" smtClean="0"/>
              <a:t>Change in Security (9/11)</a:t>
            </a:r>
          </a:p>
          <a:p>
            <a:pPr>
              <a:spcBef>
                <a:spcPts val="0"/>
              </a:spcBef>
            </a:pPr>
            <a:r>
              <a:rPr lang="en-US" dirty="0" smtClean="0"/>
              <a:t>Global Warming/</a:t>
            </a:r>
            <a:r>
              <a:rPr lang="en-US" dirty="0"/>
              <a:t>C</a:t>
            </a:r>
            <a:r>
              <a:rPr lang="en-US" dirty="0" smtClean="0"/>
              <a:t>limate </a:t>
            </a:r>
            <a:r>
              <a:rPr lang="en-US" dirty="0"/>
              <a:t>C</a:t>
            </a:r>
            <a:r>
              <a:rPr lang="en-US" dirty="0" smtClean="0"/>
              <a:t>hange </a:t>
            </a:r>
          </a:p>
          <a:p>
            <a:endParaRPr lang="en-US" dirty="0"/>
          </a:p>
        </p:txBody>
      </p:sp>
      <p:pic>
        <p:nvPicPr>
          <p:cNvPr id="4" name="Picture 3"/>
          <p:cNvPicPr>
            <a:picLocks noChangeAspect="1"/>
          </p:cNvPicPr>
          <p:nvPr/>
        </p:nvPicPr>
        <p:blipFill>
          <a:blip r:embed="rId2"/>
          <a:stretch>
            <a:fillRect/>
          </a:stretch>
        </p:blipFill>
        <p:spPr>
          <a:xfrm>
            <a:off x="5106737" y="1389479"/>
            <a:ext cx="3254626" cy="2275540"/>
          </a:xfrm>
          <a:prstGeom prst="rect">
            <a:avLst/>
          </a:prstGeom>
        </p:spPr>
      </p:pic>
      <p:pic>
        <p:nvPicPr>
          <p:cNvPr id="5" name="Picture 4"/>
          <p:cNvPicPr>
            <a:picLocks noChangeAspect="1"/>
          </p:cNvPicPr>
          <p:nvPr/>
        </p:nvPicPr>
        <p:blipFill>
          <a:blip r:embed="rId3"/>
          <a:stretch>
            <a:fillRect/>
          </a:stretch>
        </p:blipFill>
        <p:spPr>
          <a:xfrm>
            <a:off x="1363578" y="4250321"/>
            <a:ext cx="3088106" cy="2168405"/>
          </a:xfrm>
          <a:prstGeom prst="rect">
            <a:avLst/>
          </a:prstGeom>
        </p:spPr>
      </p:pic>
      <p:pic>
        <p:nvPicPr>
          <p:cNvPr id="6" name="Picture 5"/>
          <p:cNvPicPr>
            <a:picLocks noChangeAspect="1"/>
          </p:cNvPicPr>
          <p:nvPr/>
        </p:nvPicPr>
        <p:blipFill>
          <a:blip r:embed="rId4"/>
          <a:stretch>
            <a:fillRect/>
          </a:stretch>
        </p:blipFill>
        <p:spPr>
          <a:xfrm>
            <a:off x="4548128" y="4471152"/>
            <a:ext cx="3813235" cy="1655011"/>
          </a:xfrm>
          <a:prstGeom prst="rect">
            <a:avLst/>
          </a:prstGeom>
        </p:spPr>
      </p:pic>
    </p:spTree>
    <p:extLst>
      <p:ext uri="{BB962C8B-B14F-4D97-AF65-F5344CB8AC3E}">
        <p14:creationId xmlns:p14="http://schemas.microsoft.com/office/powerpoint/2010/main" val="208088678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Does the author distinguish between fact and supposition</a:t>
            </a:r>
            <a:r>
              <a:rPr lang="en-US" dirty="0" smtClean="0"/>
              <a:t>?</a:t>
            </a:r>
            <a:endParaRPr lang="en-US" dirty="0"/>
          </a:p>
        </p:txBody>
      </p:sp>
      <p:sp>
        <p:nvSpPr>
          <p:cNvPr id="3" name="Content Placeholder 2"/>
          <p:cNvSpPr>
            <a:spLocks noGrp="1"/>
          </p:cNvSpPr>
          <p:nvPr>
            <p:ph idx="1"/>
          </p:nvPr>
        </p:nvSpPr>
        <p:spPr>
          <a:xfrm>
            <a:off x="1089024" y="1938420"/>
            <a:ext cx="7272339" cy="4316019"/>
          </a:xfrm>
        </p:spPr>
        <p:txBody>
          <a:bodyPr/>
          <a:lstStyle/>
          <a:p>
            <a:pPr>
              <a:spcBef>
                <a:spcPts val="0"/>
              </a:spcBef>
            </a:pPr>
            <a:r>
              <a:rPr lang="en-US" dirty="0" smtClean="0"/>
              <a:t>Does NOT distinguish between fact and supposition</a:t>
            </a:r>
          </a:p>
          <a:p>
            <a:pPr>
              <a:spcBef>
                <a:spcPts val="0"/>
              </a:spcBef>
            </a:pPr>
            <a:r>
              <a:rPr lang="en-US" dirty="0" smtClean="0"/>
              <a:t>Everything stated is treated it is a fact</a:t>
            </a:r>
          </a:p>
          <a:p>
            <a:pPr>
              <a:spcBef>
                <a:spcPts val="0"/>
              </a:spcBef>
            </a:pPr>
            <a:r>
              <a:rPr lang="en-US" dirty="0" smtClean="0"/>
              <a:t>NO critical analysis of primary sources</a:t>
            </a:r>
          </a:p>
          <a:p>
            <a:pPr>
              <a:spcBef>
                <a:spcPts val="0"/>
              </a:spcBef>
            </a:pPr>
            <a:r>
              <a:rPr lang="en-US" dirty="0" smtClean="0"/>
              <a:t>“too-good-to-be true depictions”</a:t>
            </a:r>
            <a:endParaRPr lang="en-US" dirty="0"/>
          </a:p>
        </p:txBody>
      </p:sp>
      <p:pic>
        <p:nvPicPr>
          <p:cNvPr id="4" name="Picture 3"/>
          <p:cNvPicPr>
            <a:picLocks noChangeAspect="1"/>
          </p:cNvPicPr>
          <p:nvPr/>
        </p:nvPicPr>
        <p:blipFill>
          <a:blip r:embed="rId3"/>
          <a:stretch>
            <a:fillRect/>
          </a:stretch>
        </p:blipFill>
        <p:spPr>
          <a:xfrm>
            <a:off x="1089024" y="3848305"/>
            <a:ext cx="3503823" cy="2406135"/>
          </a:xfrm>
          <a:prstGeom prst="rect">
            <a:avLst/>
          </a:prstGeom>
        </p:spPr>
      </p:pic>
      <p:pic>
        <p:nvPicPr>
          <p:cNvPr id="8" name="Picture 7" descr="2976945.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3577" y="3509316"/>
            <a:ext cx="3447786" cy="2745123"/>
          </a:xfrm>
          <a:prstGeom prst="rect">
            <a:avLst/>
          </a:prstGeom>
        </p:spPr>
      </p:pic>
    </p:spTree>
    <p:extLst>
      <p:ext uri="{BB962C8B-B14F-4D97-AF65-F5344CB8AC3E}">
        <p14:creationId xmlns:p14="http://schemas.microsoft.com/office/powerpoint/2010/main" val="100520473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How well </a:t>
            </a:r>
            <a:r>
              <a:rPr lang="en-US" dirty="0" smtClean="0"/>
              <a:t>is </a:t>
            </a:r>
            <a:r>
              <a:rPr lang="en-US" dirty="0"/>
              <a:t>the book organized</a:t>
            </a:r>
            <a:r>
              <a:rPr lang="en-US" dirty="0" smtClean="0"/>
              <a:t>?</a:t>
            </a:r>
            <a:endParaRPr lang="en-US" dirty="0"/>
          </a:p>
        </p:txBody>
      </p:sp>
      <p:sp>
        <p:nvSpPr>
          <p:cNvPr id="3" name="Content Placeholder 2"/>
          <p:cNvSpPr>
            <a:spLocks noGrp="1"/>
          </p:cNvSpPr>
          <p:nvPr>
            <p:ph idx="1"/>
          </p:nvPr>
        </p:nvSpPr>
        <p:spPr>
          <a:xfrm>
            <a:off x="1089024" y="1613646"/>
            <a:ext cx="7272339" cy="4512517"/>
          </a:xfrm>
        </p:spPr>
        <p:txBody>
          <a:bodyPr>
            <a:normAutofit/>
          </a:bodyPr>
          <a:lstStyle/>
          <a:p>
            <a:pPr>
              <a:spcBef>
                <a:spcPts val="0"/>
              </a:spcBef>
            </a:pPr>
            <a:r>
              <a:rPr lang="en-US" dirty="0"/>
              <a:t>S</a:t>
            </a:r>
            <a:r>
              <a:rPr lang="en-US" dirty="0" smtClean="0"/>
              <a:t>ectioned </a:t>
            </a:r>
            <a:r>
              <a:rPr lang="en-US" dirty="0"/>
              <a:t>by </a:t>
            </a:r>
            <a:r>
              <a:rPr lang="en-US" dirty="0" smtClean="0"/>
              <a:t>state: Indiana</a:t>
            </a:r>
            <a:r>
              <a:rPr lang="en-US" dirty="0"/>
              <a:t>, Michigan, Ohio</a:t>
            </a:r>
          </a:p>
          <a:p>
            <a:pPr>
              <a:spcBef>
                <a:spcPts val="0"/>
              </a:spcBef>
            </a:pPr>
            <a:r>
              <a:rPr lang="en-US" dirty="0" smtClean="0"/>
              <a:t>Sections: state </a:t>
            </a:r>
            <a:r>
              <a:rPr lang="en-US" dirty="0"/>
              <a:t>facts, land, history, </a:t>
            </a:r>
            <a:r>
              <a:rPr lang="en-US" dirty="0" smtClean="0"/>
              <a:t>people</a:t>
            </a:r>
          </a:p>
          <a:p>
            <a:pPr>
              <a:spcBef>
                <a:spcPts val="0"/>
              </a:spcBef>
            </a:pPr>
            <a:r>
              <a:rPr lang="en-US" dirty="0" smtClean="0"/>
              <a:t>Multiple supporting pictures (some primary source) with captions throughout</a:t>
            </a:r>
          </a:p>
          <a:p>
            <a:pPr>
              <a:spcBef>
                <a:spcPts val="0"/>
              </a:spcBef>
            </a:pPr>
            <a:r>
              <a:rPr lang="en-US" dirty="0" smtClean="0"/>
              <a:t>Index</a:t>
            </a:r>
          </a:p>
          <a:p>
            <a:pPr>
              <a:spcBef>
                <a:spcPts val="0"/>
              </a:spcBef>
            </a:pPr>
            <a:r>
              <a:rPr lang="en-US" dirty="0" smtClean="0"/>
              <a:t>Each sections ends with further reading recommendations, interesting places within the sate, an the address to write the state</a:t>
            </a:r>
          </a:p>
        </p:txBody>
      </p:sp>
      <p:pic>
        <p:nvPicPr>
          <p:cNvPr id="4" name="Picture 3"/>
          <p:cNvPicPr>
            <a:picLocks noChangeAspect="1"/>
          </p:cNvPicPr>
          <p:nvPr/>
        </p:nvPicPr>
        <p:blipFill>
          <a:blip r:embed="rId3"/>
          <a:stretch>
            <a:fillRect/>
          </a:stretch>
        </p:blipFill>
        <p:spPr>
          <a:xfrm>
            <a:off x="2098842" y="4625474"/>
            <a:ext cx="5293896" cy="1920372"/>
          </a:xfrm>
          <a:prstGeom prst="rect">
            <a:avLst/>
          </a:prstGeom>
        </p:spPr>
      </p:pic>
    </p:spTree>
    <p:extLst>
      <p:ext uri="{BB962C8B-B14F-4D97-AF65-F5344CB8AC3E}">
        <p14:creationId xmlns:p14="http://schemas.microsoft.com/office/powerpoint/2010/main" val="143327171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What literary distinction </a:t>
            </a:r>
            <a:r>
              <a:rPr lang="en-US" dirty="0" smtClean="0"/>
              <a:t>does </a:t>
            </a:r>
            <a:r>
              <a:rPr lang="en-US" dirty="0"/>
              <a:t>the book have</a:t>
            </a:r>
            <a:r>
              <a:rPr lang="en-US" dirty="0" smtClean="0"/>
              <a:t>?</a:t>
            </a:r>
            <a:endParaRPr lang="en-US" dirty="0"/>
          </a:p>
        </p:txBody>
      </p:sp>
      <p:sp>
        <p:nvSpPr>
          <p:cNvPr id="3" name="Content Placeholder 2"/>
          <p:cNvSpPr>
            <a:spLocks noGrp="1"/>
          </p:cNvSpPr>
          <p:nvPr>
            <p:ph idx="1"/>
          </p:nvPr>
        </p:nvSpPr>
        <p:spPr>
          <a:xfrm>
            <a:off x="1089024" y="1613646"/>
            <a:ext cx="7272339" cy="4512517"/>
          </a:xfrm>
        </p:spPr>
        <p:txBody>
          <a:bodyPr/>
          <a:lstStyle/>
          <a:p>
            <a:r>
              <a:rPr lang="en-US" dirty="0" smtClean="0"/>
              <a:t>No story to push the facts forward</a:t>
            </a:r>
          </a:p>
          <a:p>
            <a:r>
              <a:rPr lang="en-US" dirty="0" smtClean="0"/>
              <a:t>Continuation of facts</a:t>
            </a:r>
          </a:p>
          <a:p>
            <a:r>
              <a:rPr lang="en-US" dirty="0" smtClean="0"/>
              <a:t>History section is told in chronological order</a:t>
            </a:r>
            <a:endParaRPr lang="en-US" dirty="0"/>
          </a:p>
        </p:txBody>
      </p:sp>
      <p:pic>
        <p:nvPicPr>
          <p:cNvPr id="4" name="Picture 3"/>
          <p:cNvPicPr>
            <a:picLocks noChangeAspect="1"/>
          </p:cNvPicPr>
          <p:nvPr/>
        </p:nvPicPr>
        <p:blipFill>
          <a:blip r:embed="rId2"/>
          <a:stretch>
            <a:fillRect/>
          </a:stretch>
        </p:blipFill>
        <p:spPr>
          <a:xfrm>
            <a:off x="1199148" y="3502526"/>
            <a:ext cx="3867484" cy="2623637"/>
          </a:xfrm>
          <a:prstGeom prst="rect">
            <a:avLst/>
          </a:prstGeom>
        </p:spPr>
      </p:pic>
      <p:pic>
        <p:nvPicPr>
          <p:cNvPr id="5" name="Picture 4"/>
          <p:cNvPicPr>
            <a:picLocks noChangeAspect="1"/>
          </p:cNvPicPr>
          <p:nvPr/>
        </p:nvPicPr>
        <p:blipFill>
          <a:blip r:embed="rId3"/>
          <a:stretch>
            <a:fillRect/>
          </a:stretch>
        </p:blipFill>
        <p:spPr>
          <a:xfrm>
            <a:off x="5289215" y="3502526"/>
            <a:ext cx="3072147" cy="2623637"/>
          </a:xfrm>
          <a:prstGeom prst="rect">
            <a:avLst/>
          </a:prstGeom>
        </p:spPr>
      </p:pic>
    </p:spTree>
    <p:extLst>
      <p:ext uri="{BB962C8B-B14F-4D97-AF65-F5344CB8AC3E}">
        <p14:creationId xmlns:p14="http://schemas.microsoft.com/office/powerpoint/2010/main" val="319389601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Tradition">
  <a:themeElements>
    <a:clrScheme name="Tradition">
      <a:dk1>
        <a:srgbClr val="000000"/>
      </a:dk1>
      <a:lt1>
        <a:srgbClr val="FFFFFF"/>
      </a:lt1>
      <a:dk2>
        <a:srgbClr val="59480D"/>
      </a:dk2>
      <a:lt2>
        <a:srgbClr val="D28E11"/>
      </a:lt2>
      <a:accent1>
        <a:srgbClr val="6B4A0B"/>
      </a:accent1>
      <a:accent2>
        <a:srgbClr val="790A14"/>
      </a:accent2>
      <a:accent3>
        <a:srgbClr val="908342"/>
      </a:accent3>
      <a:accent4>
        <a:srgbClr val="423E5C"/>
      </a:accent4>
      <a:accent5>
        <a:srgbClr val="641345"/>
      </a:accent5>
      <a:accent6>
        <a:srgbClr val="748A2F"/>
      </a:accent6>
      <a:hlink>
        <a:srgbClr val="DD7E0E"/>
      </a:hlink>
      <a:folHlink>
        <a:srgbClr val="7F6F6F"/>
      </a:folHlink>
    </a:clrScheme>
    <a:fontScheme name="Tradition">
      <a:majorFont>
        <a:latin typeface="Candara"/>
        <a:ea typeface=""/>
        <a:cs typeface=""/>
        <a:font script="Jpan" typeface="メイリオ"/>
        <a:font script="Hans" typeface="宋体"/>
        <a:font script="Hant" typeface="新細明體"/>
      </a:majorFont>
      <a:minorFont>
        <a:latin typeface="Candara"/>
        <a:ea typeface=""/>
        <a:cs typeface=""/>
        <a:font script="Jpan" typeface="メイリオ"/>
        <a:font script="Hans" typeface="宋体"/>
        <a:font script="Hant" typeface="新細明體"/>
      </a:minorFont>
    </a:fontScheme>
    <a:fmtScheme name="Tradition">
      <a:fillStyleLst>
        <a:solidFill>
          <a:schemeClr val="phClr"/>
        </a:solidFill>
        <a:blipFill rotWithShape="1">
          <a:blip xmlns:r="http://schemas.openxmlformats.org/officeDocument/2006/relationships" r:embed="rId1">
            <a:duotone>
              <a:schemeClr val="phClr">
                <a:shade val="10000"/>
                <a:satMod val="150000"/>
              </a:schemeClr>
              <a:schemeClr val="phClr">
                <a:tint val="90000"/>
                <a:satMod val="300000"/>
              </a:schemeClr>
            </a:duotone>
          </a:blip>
          <a:stretch/>
        </a:blipFill>
        <a:blipFill rotWithShape="1">
          <a:blip xmlns:r="http://schemas.openxmlformats.org/officeDocument/2006/relationships" r:embed="rId2">
            <a:duotone>
              <a:schemeClr val="phClr">
                <a:shade val="10000"/>
                <a:satMod val="150000"/>
              </a:schemeClr>
              <a:schemeClr val="phClr">
                <a:tint val="90000"/>
                <a:satMod val="300000"/>
              </a:schemeClr>
            </a:duotone>
          </a:blip>
          <a:stretch/>
        </a:blipFill>
      </a:fillStyleLst>
      <a:lnStyleLst>
        <a:ln w="15875" cap="flat" cmpd="sng" algn="ctr">
          <a:solidFill>
            <a:schemeClr val="phClr">
              <a:shade val="95000"/>
              <a:satMod val="105000"/>
            </a:schemeClr>
          </a:solidFill>
          <a:prstDash val="solid"/>
          <a:miter/>
        </a:ln>
        <a:ln w="38100" cap="flat" cmpd="sng" algn="ctr">
          <a:solidFill>
            <a:schemeClr val="phClr">
              <a:shade val="90000"/>
            </a:schemeClr>
          </a:solidFill>
          <a:prstDash val="solid"/>
          <a:miter/>
        </a:ln>
        <a:ln w="76200" cap="flat" cmpd="dbl" algn="ctr">
          <a:solidFill>
            <a:schemeClr val="phClr"/>
          </a:solidFill>
          <a:prstDash val="solid"/>
          <a:miter/>
        </a:ln>
      </a:lnStyleLst>
      <a:effectStyleLst>
        <a:effectStyle>
          <a:effectLst/>
        </a:effectStyle>
        <a:effectStyle>
          <a:effectLst>
            <a:innerShdw blurRad="127000">
              <a:srgbClr val="FFFFFF">
                <a:alpha val="35000"/>
              </a:srgbClr>
            </a:innerShdw>
          </a:effectLst>
          <a:scene3d>
            <a:camera prst="orthographicFront">
              <a:rot lat="0" lon="0" rev="0"/>
            </a:camera>
            <a:lightRig rig="chilly" dir="tl">
              <a:rot lat="0" lon="0" rev="5400000"/>
            </a:lightRig>
          </a:scene3d>
          <a:sp3d prstMaterial="softEdge">
            <a:bevelT w="0" h="0"/>
          </a:sp3d>
        </a:effectStyle>
        <a:effectStyle>
          <a:effectLst>
            <a:outerShdw blurRad="63500" dist="25400" dir="5400000" algn="br" rotWithShape="0">
              <a:srgbClr val="000000">
                <a:alpha val="50000"/>
              </a:srgbClr>
            </a:outerShdw>
          </a:effectLst>
          <a:scene3d>
            <a:camera prst="orthographicFront">
              <a:rot lat="0" lon="0" rev="0"/>
            </a:camera>
            <a:lightRig rig="balanced" dir="t">
              <a:rot lat="0" lon="0" rev="3600000"/>
            </a:lightRig>
          </a:scene3d>
          <a:sp3d>
            <a:bevelT w="889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hade val="10000"/>
                <a:satMod val="175000"/>
              </a:schemeClr>
              <a:schemeClr val="phClr">
                <a:satMod val="3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Tradition.thmx</Template>
  <TotalTime>168</TotalTime>
  <Words>538</Words>
  <Application>Microsoft Macintosh PowerPoint</Application>
  <PresentationFormat>On-screen Show (4:3)</PresentationFormat>
  <Paragraphs>67</Paragraphs>
  <Slides>10</Slides>
  <Notes>5</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Tradition</vt:lpstr>
      <vt:lpstr>Author’s Chair</vt:lpstr>
      <vt:lpstr>The Book</vt:lpstr>
      <vt:lpstr>What are the qualifications of the author?</vt:lpstr>
      <vt:lpstr>How accurate and complete are the facts?</vt:lpstr>
      <vt:lpstr>When was the book published?</vt:lpstr>
      <vt:lpstr>Is the book up-to-date?</vt:lpstr>
      <vt:lpstr>Does the author distinguish between fact and supposition?</vt:lpstr>
      <vt:lpstr>How well is the book organized?</vt:lpstr>
      <vt:lpstr>What literary distinction does the book have?</vt:lpstr>
      <vt:lpstr>Instructional Strategies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Author’s Chair</dc:title>
  <dc:creator>Alexander Wilson</dc:creator>
  <cp:lastModifiedBy>Alexander Wilson</cp:lastModifiedBy>
  <cp:revision>21</cp:revision>
  <dcterms:created xsi:type="dcterms:W3CDTF">2015-11-20T03:26:52Z</dcterms:created>
  <dcterms:modified xsi:type="dcterms:W3CDTF">2015-11-27T09:18:58Z</dcterms:modified>
</cp:coreProperties>
</file>